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29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9" r:id="rId15"/>
    <p:sldId id="513" r:id="rId16"/>
    <p:sldId id="514" r:id="rId17"/>
    <p:sldId id="507" r:id="rId18"/>
    <p:sldId id="512" r:id="rId19"/>
    <p:sldId id="479" r:id="rId20"/>
    <p:sldId id="487" r:id="rId21"/>
    <p:sldId id="505" r:id="rId22"/>
    <p:sldId id="504" r:id="rId23"/>
    <p:sldId id="494" r:id="rId24"/>
    <p:sldId id="495" r:id="rId25"/>
    <p:sldId id="496" r:id="rId26"/>
    <p:sldId id="515" r:id="rId27"/>
    <p:sldId id="511" r:id="rId28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KoPub돋움체 Bold" panose="00000800000000000000" pitchFamily="2" charset="-127"/>
      <p:bold r:id="rId31"/>
    </p:embeddedFont>
    <p:embeddedFont>
      <p:font typeface="KoPubWorld돋움체 Medium" panose="00000600000000000000" pitchFamily="2" charset="-127"/>
      <p:regular r:id="rId32"/>
    </p:embeddedFont>
    <p:embeddedFont>
      <p:font typeface="KoPub돋움체 Medium" panose="00000600000000000000" pitchFamily="2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KoPubWorld돋움체 Bold" panose="00000800000000000000" pitchFamily="2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9"/>
            <p14:sldId id="513"/>
            <p14:sldId id="514"/>
            <p14:sldId id="507"/>
            <p14:sldId id="512"/>
            <p14:sldId id="479"/>
            <p14:sldId id="487"/>
            <p14:sldId id="505"/>
            <p14:sldId id="504"/>
            <p14:sldId id="494"/>
            <p14:sldId id="495"/>
            <p14:sldId id="496"/>
            <p14:sldId id="515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800"/>
    <a:srgbClr val="9A9B9D"/>
    <a:srgbClr val="007BC2"/>
    <a:srgbClr val="70B1D9"/>
    <a:srgbClr val="4668F0"/>
    <a:srgbClr val="E13648"/>
    <a:srgbClr val="F5F5F5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15" autoAdjust="0"/>
  </p:normalViewPr>
  <p:slideViewPr>
    <p:cSldViewPr snapToGrid="0">
      <p:cViewPr varScale="1">
        <p:scale>
          <a:sx n="72" d="100"/>
          <a:sy n="72" d="100"/>
        </p:scale>
        <p:origin x="17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F1DA185-A505-4AC5-8CFB-424D478ED4C4}" type="datetimeFigureOut">
              <a:rPr lang="ko-KR" altLang="en-US" smtClean="0"/>
              <a:pPr/>
              <a:t>2023-09-01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BF1679C-7B94-4175-B8E1-96F1B21E2B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6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74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1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6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0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0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6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1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5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8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3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8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5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2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5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0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97646" y="1795146"/>
            <a:ext cx="598932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37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37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608" y="244147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248" y="5556464"/>
            <a:ext cx="1874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sz="15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sz="15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90977" y="3630580"/>
            <a:ext cx="5212311" cy="2852570"/>
            <a:chOff x="5438316" y="3930124"/>
            <a:chExt cx="4664972" cy="2553025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5668539" y="3930124"/>
              <a:ext cx="2359686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5438316" y="4540621"/>
              <a:ext cx="4088432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6150590" y="5186944"/>
              <a:ext cx="395269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7582589" y="5902501"/>
              <a:ext cx="229031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726248" y="5053006"/>
            <a:ext cx="1712657" cy="503459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8" y="1186846"/>
            <a:ext cx="1129073" cy="5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734853" y="3365652"/>
            <a:ext cx="2680571" cy="113606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1" name="사각형 설명선 80"/>
          <p:cNvSpPr/>
          <p:nvPr/>
        </p:nvSpPr>
        <p:spPr>
          <a:xfrm>
            <a:off x="3630358" y="2660008"/>
            <a:ext cx="4991642" cy="3323500"/>
          </a:xfrm>
          <a:prstGeom prst="wedgeRectCallout">
            <a:avLst>
              <a:gd name="adj1" fmla="val -54144"/>
              <a:gd name="adj2" fmla="val -2172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74826" y="3118484"/>
            <a:ext cx="2332241" cy="1185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714" y="3441220"/>
            <a:ext cx="2225040" cy="35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점수가 높은 오더 순서로 할당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1003" y="4097590"/>
            <a:ext cx="2418464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차량의 위치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남은 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34854" y="2982235"/>
            <a:ext cx="971550" cy="272497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할당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100234" y="4663405"/>
            <a:ext cx="0" cy="294614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34854" y="5031643"/>
            <a:ext cx="2691098" cy="482812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할당할 차량에 대하여 </a:t>
            </a:r>
            <a:endParaRPr lang="en-US" altLang="ko-KR" sz="1300" dirty="0" smtClean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동일한 과정 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반복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64145"/>
              </p:ext>
            </p:extLst>
          </p:nvPr>
        </p:nvGraphicFramePr>
        <p:xfrm>
          <a:off x="3832922" y="3134038"/>
          <a:ext cx="1939836" cy="16487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969918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969918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시작 시간</a:t>
                      </a: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6:17 PM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7:01</a:t>
                      </a:r>
                      <a:r>
                        <a:rPr lang="en-US" altLang="ko-KR" sz="10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PM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PASS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?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3832922" y="4222759"/>
            <a:ext cx="1939836" cy="278961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42881" y="3113847"/>
            <a:ext cx="2158228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72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최소 배송일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(4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사이클의 첫번째 오더에 대하여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b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배치로의 주문 이월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74825" y="4791256"/>
            <a:ext cx="233224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기본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하차 작업 시작 가능 시각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패널티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 생성 후 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24 &amp; 48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이후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3" name="왼쪽 중괄호 72"/>
          <p:cNvSpPr/>
          <p:nvPr/>
        </p:nvSpPr>
        <p:spPr>
          <a:xfrm>
            <a:off x="5890929" y="2836571"/>
            <a:ext cx="149609" cy="2536137"/>
          </a:xfrm>
          <a:prstGeom prst="leftBrace">
            <a:avLst>
              <a:gd name="adj1" fmla="val 47697"/>
              <a:gd name="adj2" fmla="val 6056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108593" y="4560829"/>
            <a:ext cx="1090185" cy="221961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점수 산출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108593" y="2836570"/>
            <a:ext cx="1186287" cy="221961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</a:t>
            </a:r>
            <a:r>
              <a:rPr lang="en-US" altLang="ko-KR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PASS </a:t>
            </a:r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여부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66159" y="3616352"/>
            <a:ext cx="557161" cy="68373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3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3985" y="2221287"/>
            <a:ext cx="6879343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479" y="5514455"/>
            <a:ext cx="428354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PASS</a:t>
            </a:r>
            <a:r>
              <a:rPr lang="ko-KR" altLang="en-US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주문들을 제외하고 </a:t>
            </a:r>
            <a:r>
              <a:rPr lang="ko-KR" altLang="en-US" sz="1100" dirty="0" err="1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패널티</a:t>
            </a:r>
            <a:r>
              <a:rPr lang="en-US" altLang="ko-KR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 점수 순서로 고려하여 주문 할당</a:t>
            </a:r>
            <a:endParaRPr lang="ko-KR" altLang="en-US" sz="1100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047799"/>
              </p:ext>
            </p:extLst>
          </p:nvPr>
        </p:nvGraphicFramePr>
        <p:xfrm>
          <a:off x="2961003" y="4841234"/>
          <a:ext cx="5527257" cy="905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965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764292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새로운 차량 </a:t>
                      </a:r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(VEH_2432)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 사용되어 고정비 추가 발생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기존에 사용되었던 차량</a:t>
                      </a:r>
                      <a:r>
                        <a:rPr lang="en-US" altLang="ko-KR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(VEH_3271)</a:t>
                      </a:r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 대신 처리함으로써 비용 절감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BC246D8C-7753-45B2-8B7A-16D4F09CA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6"/>
          <a:stretch/>
        </p:blipFill>
        <p:spPr>
          <a:xfrm>
            <a:off x="2961004" y="2632290"/>
            <a:ext cx="2630251" cy="1704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669216" y="4043303"/>
            <a:ext cx="12413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VEH_2432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2378D3BB-D402-402B-97E8-76FE88C6B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4"/>
          <a:stretch/>
        </p:blipFill>
        <p:spPr>
          <a:xfrm>
            <a:off x="5814314" y="2632290"/>
            <a:ext cx="2679446" cy="173639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518123" y="4043303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VEH_3271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2961003" y="2652234"/>
            <a:ext cx="2657477" cy="17211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5814314" y="2620294"/>
            <a:ext cx="2706793" cy="17530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76902" y="4080959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VEH_2386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3545" y="4080959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VEH_1457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61003" y="4389078"/>
            <a:ext cx="20518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3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33)</a:t>
            </a:r>
            <a:endParaRPr lang="ko-KR" altLang="en-US" sz="13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1739" y="4373347"/>
            <a:ext cx="20518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3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51)</a:t>
            </a:r>
            <a:endParaRPr lang="ko-KR" altLang="en-US" sz="13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12389"/>
              </p:ext>
            </p:extLst>
          </p:nvPr>
        </p:nvGraphicFramePr>
        <p:xfrm>
          <a:off x="2961003" y="4841234"/>
          <a:ext cx="5527257" cy="905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965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764292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r>
                        <a:rPr lang="en-US" altLang="ko-KR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제약으로 동일 루트를 </a:t>
                      </a:r>
                      <a:r>
                        <a:rPr lang="ko-KR" altLang="en-US" sz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두 번 왕복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하여 이동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한 번의 이동만으로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동일 주문들 처리 가능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교환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991678"/>
              </p:ext>
            </p:extLst>
          </p:nvPr>
        </p:nvGraphicFramePr>
        <p:xfrm>
          <a:off x="3057784" y="4521533"/>
          <a:ext cx="5476616" cy="163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496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964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비슷한 시점에 비슷한 위치에 도달하는 두 차량이 존재</a:t>
                      </a:r>
                      <a:endParaRPr lang="en-US" altLang="ko-KR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더 빨리 처리할 수 있는 충청도 주문을 </a:t>
                      </a:r>
                      <a:r>
                        <a:rPr lang="ko-KR" altLang="en-US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en-US" altLang="ko-KR" sz="1200" baseline="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veh2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할당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66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다음 배치에 영향 없이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주문을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모두 처리할 수 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있음을 확인</a:t>
                      </a:r>
                      <a:endParaRPr lang="en-US" altLang="ko-KR" sz="120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ko-KR" alt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변동비가 </a:t>
                      </a:r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더 작은 </a:t>
                      </a:r>
                      <a:r>
                        <a:rPr lang="en-US" altLang="ko-KR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</a:t>
                      </a:r>
                      <a:r>
                        <a:rPr lang="ko-KR" altLang="en-US" sz="1200" dirty="0" smtClean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057784" y="2604004"/>
            <a:ext cx="5476616" cy="1399512"/>
            <a:chOff x="2925704" y="2604004"/>
            <a:chExt cx="6559712" cy="167629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704" y="2604004"/>
              <a:ext cx="1423260" cy="164428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002" y="2604004"/>
              <a:ext cx="1447005" cy="1651632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6946964" y="3754630"/>
              <a:ext cx="280759" cy="280759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3441" y="2604004"/>
              <a:ext cx="1434194" cy="162651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3863" y="2604004"/>
              <a:ext cx="1471553" cy="1676290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5309760" y="3738341"/>
              <a:ext cx="277724" cy="277724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367464" y="3254936"/>
              <a:ext cx="257476" cy="342424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7732197" y="3254936"/>
              <a:ext cx="257476" cy="342424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765612" y="2564443"/>
            <a:ext cx="0" cy="1545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5530" y="3982929"/>
            <a:ext cx="546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veh1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4702" y="3982929"/>
            <a:ext cx="546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veh2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4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96529" y="1981200"/>
            <a:ext cx="2314544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2823131" y="1966672"/>
            <a:ext cx="289066" cy="289066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6529" y="2444639"/>
            <a:ext cx="55867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빠져나와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탐색하기 위한 장치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일정 확률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(p)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가능해 영역에서 비용 증가 방향으로의 이동을 허용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50593" y="3270024"/>
                <a:ext cx="4033226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2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감소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200" dirty="0">
                  <a:latin typeface="KoPubWorld돋움체 Medium" panose="00000600000000000000" pitchFamily="2" charset="-127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30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(0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에서 </a:t>
                </a:r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1 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사이의 랜덤 숫자</a:t>
                </a:r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)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 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이면 해당 방향으로 이동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593" y="3270024"/>
                <a:ext cx="4033226" cy="1026435"/>
              </a:xfrm>
              <a:prstGeom prst="rect">
                <a:avLst/>
              </a:prstGeom>
              <a:blipFill>
                <a:blip r:embed="rId3"/>
                <a:stretch>
                  <a:fillRect b="-17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01222"/>
              </p:ext>
            </p:extLst>
          </p:nvPr>
        </p:nvGraphicFramePr>
        <p:xfrm>
          <a:off x="3377809" y="4707004"/>
          <a:ext cx="5044831" cy="98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98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3970851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9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감소 방향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반드시 </a:t>
                      </a:r>
                      <a:r>
                        <a:rPr lang="ko-KR" altLang="en-US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9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증가 방향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증가 정도가 작을수록</a:t>
                      </a:r>
                      <a:r>
                        <a:rPr lang="en-US" altLang="ko-KR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남은 시간이 많을수록 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확률 높아짐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3340" y="1965011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0490" y="2332226"/>
            <a:ext cx="212276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 bad local minimum in machine learning? - Artificial Intelligence 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" r="11206" b="50563"/>
          <a:stretch/>
        </p:blipFill>
        <p:spPr bwMode="auto">
          <a:xfrm>
            <a:off x="1650350" y="2626020"/>
            <a:ext cx="6220047" cy="21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3436623" y="316345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" name="직선 연결선 9"/>
          <p:cNvCxnSpPr>
            <a:stCxn id="5" idx="3"/>
          </p:cNvCxnSpPr>
          <p:nvPr/>
        </p:nvCxnSpPr>
        <p:spPr>
          <a:xfrm flipH="1">
            <a:off x="3302321" y="3192721"/>
            <a:ext cx="139323" cy="176006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02317" y="3369361"/>
            <a:ext cx="25718" cy="20859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28036" y="3577325"/>
            <a:ext cx="140018" cy="17145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68053" y="3748774"/>
            <a:ext cx="0" cy="16287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3365183" y="3911654"/>
            <a:ext cx="102870" cy="123057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3302318" y="4034710"/>
            <a:ext cx="62865" cy="16287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3165158" y="4197587"/>
            <a:ext cx="137160" cy="123057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3285175" y="335158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310893" y="3561880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50911" y="372993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450911" y="3899687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354838" y="4011852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285175" y="4182142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148015" y="4301804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2" name="사각형 설명선 41"/>
          <p:cNvSpPr/>
          <p:nvPr/>
        </p:nvSpPr>
        <p:spPr>
          <a:xfrm>
            <a:off x="3002280" y="2849615"/>
            <a:ext cx="640080" cy="232410"/>
          </a:xfrm>
          <a:prstGeom prst="wedgeRectCallout">
            <a:avLst>
              <a:gd name="adj1" fmla="val 21191"/>
              <a:gd name="adj2" fmla="val 838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</a:t>
            </a:r>
          </a:p>
        </p:txBody>
      </p:sp>
      <p:sp>
        <p:nvSpPr>
          <p:cNvPr id="64" name="사각형 설명선 63"/>
          <p:cNvSpPr/>
          <p:nvPr/>
        </p:nvSpPr>
        <p:spPr>
          <a:xfrm>
            <a:off x="2462786" y="4510775"/>
            <a:ext cx="868109" cy="232410"/>
          </a:xfrm>
          <a:prstGeom prst="wedgeRectCallout">
            <a:avLst>
              <a:gd name="adj1" fmla="val 30671"/>
              <a:gd name="adj2" fmla="val -11881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 </a:t>
            </a:r>
            <a:r>
              <a:rPr lang="ko-KR" altLang="en-US" sz="1125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125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3182304" y="4083287"/>
            <a:ext cx="842963" cy="235659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025265" y="3724757"/>
            <a:ext cx="457200" cy="35415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4382454" y="3729935"/>
            <a:ext cx="100013" cy="204041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4382452" y="3763777"/>
            <a:ext cx="414338" cy="170198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796791" y="3763779"/>
            <a:ext cx="414338" cy="6643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 flipV="1">
            <a:off x="5211130" y="3700199"/>
            <a:ext cx="1" cy="13001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211128" y="3700197"/>
            <a:ext cx="284592" cy="148678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116" idx="5"/>
          </p:cNvCxnSpPr>
          <p:nvPr/>
        </p:nvCxnSpPr>
        <p:spPr>
          <a:xfrm flipH="1" flipV="1">
            <a:off x="5503868" y="3854993"/>
            <a:ext cx="276447" cy="56661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5751197" y="3916831"/>
            <a:ext cx="29117" cy="29960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 flipV="1">
            <a:off x="5751197" y="4216431"/>
            <a:ext cx="65723" cy="20957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 flipV="1">
            <a:off x="5816917" y="4426004"/>
            <a:ext cx="231458" cy="11144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6016944" y="4537445"/>
            <a:ext cx="31433" cy="245745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07171" y="4062270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4464744" y="3709756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367215" y="3914688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4777743" y="3746633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5191501" y="3810345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197962" y="3689062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474601" y="3825726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5767146" y="3905648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5735005" y="4187319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804087" y="4408860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032661" y="4520303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5998372" y="4769857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3" name="사각형 설명선 122"/>
          <p:cNvSpPr/>
          <p:nvPr/>
        </p:nvSpPr>
        <p:spPr>
          <a:xfrm>
            <a:off x="6032661" y="4910348"/>
            <a:ext cx="868109" cy="232410"/>
          </a:xfrm>
          <a:prstGeom prst="wedgeRectCallout">
            <a:avLst>
              <a:gd name="adj1" fmla="val -49645"/>
              <a:gd name="adj2" fmla="val -9913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전역 </a:t>
            </a:r>
            <a:r>
              <a:rPr lang="ko-KR" altLang="en-US" sz="1125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125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2697483" y="3175089"/>
            <a:ext cx="68404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92484" y="3042267"/>
            <a:ext cx="188627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endParaRPr lang="ko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67966" y="3670419"/>
            <a:ext cx="602673" cy="26545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endParaRPr lang="ko-KR" altLang="en-US" sz="1125" dirty="0">
              <a:solidFill>
                <a:srgbClr val="ED88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99071" y="3400497"/>
            <a:ext cx="1533590" cy="26545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solidFill>
                  <a:srgbClr val="007B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endParaRPr lang="ko-KR" altLang="en-US" sz="1125" dirty="0">
              <a:solidFill>
                <a:srgbClr val="007BC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85199" y="4336092"/>
            <a:ext cx="65723" cy="48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4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요약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2" grpId="0" animBg="1"/>
      <p:bldP spid="64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8" grpId="0" animBg="1"/>
      <p:bldP spid="1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16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3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65610" y="3651530"/>
              <a:ext cx="173594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평가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25292"/>
              </p:ext>
            </p:extLst>
          </p:nvPr>
        </p:nvGraphicFramePr>
        <p:xfrm>
          <a:off x="3454864" y="2956649"/>
          <a:ext cx="4195615" cy="67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26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1278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072229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2793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1792990" y="2956649"/>
            <a:ext cx="1424102" cy="673975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Initial Solution</a:t>
            </a:r>
            <a:endParaRPr lang="ko-KR" altLang="en-US" sz="13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144519"/>
              </p:ext>
            </p:extLst>
          </p:nvPr>
        </p:nvGraphicFramePr>
        <p:xfrm>
          <a:off x="3454864" y="4106395"/>
          <a:ext cx="4195615" cy="67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26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1278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072229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2793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1792990" y="4106395"/>
            <a:ext cx="1424102" cy="673975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Solver </a:t>
            </a:r>
            <a:r>
              <a:rPr lang="ko-KR" altLang="en-US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진행 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성능 평가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1" y="1463793"/>
            <a:ext cx="33121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예선 결과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(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주문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8,517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3,450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대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84471" y="3671729"/>
            <a:ext cx="7575057" cy="2117357"/>
            <a:chOff x="1470660" y="3723030"/>
            <a:chExt cx="6650355" cy="1858887"/>
          </a:xfrm>
        </p:grpSpPr>
        <p:sp>
          <p:nvSpPr>
            <p:cNvPr id="30" name="직사각형 29"/>
            <p:cNvSpPr/>
            <p:nvPr/>
          </p:nvSpPr>
          <p:spPr>
            <a:xfrm>
              <a:off x="5048250" y="4070743"/>
              <a:ext cx="140970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59455" y="4070743"/>
              <a:ext cx="127635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70660" y="4070743"/>
              <a:ext cx="127635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617345" y="4168800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617345" y="4672927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17345" y="5177054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Graph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54705" y="4168800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Order_helper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35470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Veh_helper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9493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Veh_Alloc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03516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Solution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470660" y="3723030"/>
              <a:ext cx="127635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배치 내에서 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static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59455" y="3723030"/>
              <a:ext cx="127635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초기해 탐색에 활용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17770" y="3723030"/>
              <a:ext cx="144018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개선 알고리즘에 활용</a:t>
              </a:r>
            </a:p>
          </p:txBody>
        </p:sp>
        <p:cxnSp>
          <p:nvCxnSpPr>
            <p:cNvPr id="7" name="직선 화살표 연결선 6"/>
            <p:cNvCxnSpPr>
              <a:stCxn id="3" idx="3"/>
              <a:endCxn id="10" idx="1"/>
            </p:cNvCxnSpPr>
            <p:nvPr/>
          </p:nvCxnSpPr>
          <p:spPr>
            <a:xfrm>
              <a:off x="2600325" y="4323105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60032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444055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28078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0" idx="3"/>
              <a:endCxn id="13" idx="0"/>
            </p:cNvCxnSpPr>
            <p:nvPr/>
          </p:nvCxnSpPr>
          <p:spPr>
            <a:xfrm>
              <a:off x="4440557" y="4323105"/>
              <a:ext cx="3137535" cy="349822"/>
            </a:xfrm>
            <a:prstGeom prst="bentConnector2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3"/>
              <a:endCxn id="13" idx="2"/>
            </p:cNvCxnSpPr>
            <p:nvPr/>
          </p:nvCxnSpPr>
          <p:spPr>
            <a:xfrm flipV="1">
              <a:off x="2600327" y="4981539"/>
              <a:ext cx="4977765" cy="349822"/>
            </a:xfrm>
            <a:prstGeom prst="bentConnector2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9340"/>
              </p:ext>
            </p:extLst>
          </p:nvPr>
        </p:nvGraphicFramePr>
        <p:xfrm>
          <a:off x="628650" y="2068851"/>
          <a:ext cx="7886700" cy="1035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3431524025"/>
                    </a:ext>
                  </a:extLst>
                </a:gridCol>
                <a:gridCol w="6280150">
                  <a:extLst>
                    <a:ext uri="{9D8B030D-6E8A-4147-A177-3AD203B41FA5}">
                      <a16:colId xmlns:a16="http://schemas.microsoft.com/office/drawing/2014/main" val="3102697873"/>
                    </a:ext>
                  </a:extLst>
                </a:gridCol>
              </a:tblGrid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객체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공유 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및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내에서 정적인 객체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449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5409"/>
              </p:ext>
            </p:extLst>
          </p:nvPr>
        </p:nvGraphicFramePr>
        <p:xfrm>
          <a:off x="628650" y="2065237"/>
          <a:ext cx="7886700" cy="41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628015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객체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공유 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및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내에서 정적인 객체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</a:t>
                      </a:r>
                      <a:endParaRPr lang="ko-KR" altLang="en-US" sz="13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캐싱을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ex)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할당된 주문에 의존하는 차량의 루트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거리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작업 후 시간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 점수 등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공간 탐색 시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계산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solver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작동 시 이동 여부를 결정할 때 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비용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연산 필요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고정비 발생 여부와 이동 거리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이용하여 최소한의 연산으로 해 공간 탐색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적절한 자료구조 선택</a:t>
                      </a:r>
                      <a:endParaRPr lang="ko-KR" altLang="en-US" sz="13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그래프를 알고리즘 실행 시간을 고려하여 인접 행렬 자료구조로 선택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5960528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2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00714" y="3651530"/>
              <a:ext cx="1265732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문제 정의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13550"/>
              </p:ext>
            </p:extLst>
          </p:nvPr>
        </p:nvGraphicFramePr>
        <p:xfrm>
          <a:off x="3006090" y="4087450"/>
          <a:ext cx="4969509" cy="1066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50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165650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165650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426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시간</a:t>
                      </a: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Total</a:t>
                      </a:r>
                      <a:r>
                        <a:rPr lang="en-US" altLang="ko-KR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Cost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False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1,732,814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90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True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181100" y="2237963"/>
            <a:ext cx="7962900" cy="3620432"/>
            <a:chOff x="1181100" y="2687190"/>
            <a:chExt cx="6305550" cy="2866897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1181100" y="2762250"/>
              <a:ext cx="0" cy="264414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1181100" y="2762250"/>
              <a:ext cx="0" cy="666750"/>
            </a:xfrm>
            <a:prstGeom prst="straightConnector1">
              <a:avLst/>
            </a:prstGeom>
            <a:ln w="38100">
              <a:solidFill>
                <a:srgbClr val="007BC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341120" y="2747105"/>
              <a:ext cx="975360" cy="26670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초기해 찾기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41120" y="3490569"/>
              <a:ext cx="975360" cy="266700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개선 알고리즘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84120" y="2687190"/>
              <a:ext cx="500253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실행 시간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: 5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분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40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</a:t>
              </a:r>
              <a:endPara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Optimality gap 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약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15%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의 가능해 도출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84120" y="3490570"/>
              <a:ext cx="500253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실행 시간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: </a:t>
              </a:r>
              <a:r>
                <a:rPr lang="en-US" altLang="ko-KR" sz="13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config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 유연하게 조절 가능</a:t>
              </a:r>
              <a:endPara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 (TIME CONSTRAINT &amp; SIMULATED ANNEALING 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옵션으로 조절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41120" y="5161672"/>
              <a:ext cx="500253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※ </a:t>
              </a:r>
              <a:r>
                <a:rPr lang="ko-KR" altLang="en-US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모두 예선 데이터 기준으로 작성됨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80089" y="2128480"/>
            <a:ext cx="6241008" cy="1284676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6162" y="2572488"/>
            <a:ext cx="1324312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가능성 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(Feasibility)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7251" y="2245477"/>
            <a:ext cx="6764133" cy="44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두 가지 버전으로 설계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4027" y="2540958"/>
            <a:ext cx="6764133" cy="79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1)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것에 초점을 맞춘 버전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가능성 보장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2) Total cost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고려하여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버전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초기해의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질 보완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180089" y="3645109"/>
            <a:ext cx="6241008" cy="1068412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6160" y="4028863"/>
            <a:ext cx="1321490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비볼록성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(Non-convex)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7252" y="3803253"/>
            <a:ext cx="5831003" cy="147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은 가능해 영역에서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빠져나갈 장치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로써 작동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탐색한 가능해 중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트래킹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실행 시간이 증가할수록 전역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최적해에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수렴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80089" y="4998720"/>
            <a:ext cx="6241008" cy="1016000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6160" y="5336542"/>
            <a:ext cx="1324313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NP-hard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1433" y="5152740"/>
            <a:ext cx="6764133" cy="79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다양한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적용하여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구성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상용 알고리즘과 최신 연구 참고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+ 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특성을 고려하여 직접 설계한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775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</a:t>
            </a:r>
            <a:r>
              <a:rPr kumimoji="1"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 </a:t>
            </a:r>
            <a:r>
              <a:rPr kumimoji="1"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최적화의 특징을 반영한 알고리즘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 설명선 1"/>
          <p:cNvSpPr/>
          <p:nvPr/>
        </p:nvSpPr>
        <p:spPr>
          <a:xfrm>
            <a:off x="761165" y="2163702"/>
            <a:ext cx="2128040" cy="372234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config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메타정보 변경 가능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4415526" y="2163702"/>
            <a:ext cx="2330714" cy="372234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수정의 유연성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733156"/>
              </p:ext>
            </p:extLst>
          </p:nvPr>
        </p:nvGraphicFramePr>
        <p:xfrm>
          <a:off x="761164" y="2811750"/>
          <a:ext cx="3485716" cy="28127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801013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2684703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40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문제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상황에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의존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수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간 시간 간격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주문 처리 임계 시간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72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시간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전체 주문 처리 시간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4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일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등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40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알고리즘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설정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디버깅 모드 여부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여부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알고리즘 실행 시간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인접 주문 거리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경계값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등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15529" y="3200675"/>
            <a:ext cx="3850481" cy="3419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선택 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선택 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배정 과정의 분리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15528" y="4216051"/>
            <a:ext cx="4099822" cy="5214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 </a:t>
            </a:r>
            <a:r>
              <a:rPr lang="ko-KR" altLang="en-US" sz="1300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함수에서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순서 및 포함 여부 변경 가능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15526" y="2811750"/>
            <a:ext cx="2975873" cy="29955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 (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 찾기</a:t>
            </a: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15527" y="3741033"/>
            <a:ext cx="2612178" cy="30384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(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알고리즘</a:t>
            </a: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15529" y="4954963"/>
            <a:ext cx="4099821" cy="669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알고리즘의 메인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로직을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분리하여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수정이 용이하고 직관적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이도록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설계 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22605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</a:t>
            </a:r>
            <a:r>
              <a:rPr kumimoji="1"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 </a:t>
            </a:r>
            <a:r>
              <a:rPr kumimoji="1"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알고리즘의 유연성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7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90977" y="3630580"/>
            <a:ext cx="5212311" cy="2852570"/>
            <a:chOff x="5438316" y="3930124"/>
            <a:chExt cx="4664972" cy="2553025"/>
          </a:xfrm>
        </p:grpSpPr>
        <p:sp>
          <p:nvSpPr>
            <p:cNvPr id="20" name="모서리가 둥근 직사각형 19"/>
            <p:cNvSpPr/>
            <p:nvPr/>
          </p:nvSpPr>
          <p:spPr>
            <a:xfrm rot="19009617">
              <a:off x="5668539" y="3930124"/>
              <a:ext cx="2359686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009617">
              <a:off x="5438316" y="4540621"/>
              <a:ext cx="4088432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009617">
              <a:off x="6150590" y="5186944"/>
              <a:ext cx="395269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009617">
              <a:off x="7582589" y="5902501"/>
              <a:ext cx="229031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24" name="Picture 2" descr="CJ대한통운 로고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8" y="272446"/>
            <a:ext cx="1129073" cy="5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 flipH="1">
            <a:off x="1577340" y="2858501"/>
            <a:ext cx="598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63413" y="5128009"/>
            <a:ext cx="1845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sz="15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sz="15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3729689" y="4624551"/>
            <a:ext cx="1712657" cy="5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00" y="1462426"/>
            <a:ext cx="810000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소스 코드 및 예선 결과 파일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https://github.com/Woog222/MyDelivery_X_CJ.git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Appendix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4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849671" y="2647759"/>
            <a:ext cx="744466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새로운 주문이 발생하는 시점에서 처리해야하는 모든 주문에 대하여</a:t>
            </a:r>
            <a:endParaRPr kumimoji="1" lang="en-US" altLang="ko-Kore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주어진</a:t>
            </a:r>
            <a:r>
              <a:rPr kumimoji="1"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제약 조건을 고려하여 </a:t>
            </a:r>
            <a:r>
              <a:rPr kumimoji="1" lang="ko-KR" altLang="en-US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총 차량 운영비용을 최소화 </a:t>
            </a:r>
            <a:r>
              <a:rPr kumimoji="1"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하는 주문 할당 및 배송 경로 도출</a:t>
            </a:r>
            <a:endParaRPr kumimoji="1" lang="ko-Kore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26569" y="4003296"/>
            <a:ext cx="6890862" cy="816222"/>
            <a:chOff x="1239517" y="4003296"/>
            <a:chExt cx="6890862" cy="816222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309" y="4003296"/>
              <a:ext cx="416563" cy="5210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E8CDA4-890A-C07D-8257-CC5059F8E889}"/>
                </a:ext>
              </a:extLst>
            </p:cNvPr>
            <p:cNvSpPr txBox="1"/>
            <p:nvPr/>
          </p:nvSpPr>
          <p:spPr>
            <a:xfrm>
              <a:off x="1239517" y="4125318"/>
              <a:ext cx="25362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minimize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총 차량 운영비용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= </a:t>
              </a:r>
              <a:endPara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3262089" y="4523347"/>
                  <a:ext cx="1221001" cy="296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30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3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용한 차량</a:t>
                  </a:r>
                  <a:endParaRPr kumimoji="1" lang="ko-Kore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89" y="4523347"/>
                  <a:ext cx="1221001" cy="296171"/>
                </a:xfrm>
                <a:prstGeom prst="rect">
                  <a:avLst/>
                </a:prstGeom>
                <a:blipFill>
                  <a:blip r:embed="rId4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E8CDA4-890A-C07D-8257-CC5059F8E889}"/>
                </a:ext>
              </a:extLst>
            </p:cNvPr>
            <p:cNvSpPr txBox="1"/>
            <p:nvPr/>
          </p:nvSpPr>
          <p:spPr>
            <a:xfrm>
              <a:off x="4080872" y="4125318"/>
              <a:ext cx="40495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{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차량 고정비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+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단위 거리당 운송비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x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총 운행 거리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}</a:t>
              </a:r>
              <a:endPara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752171" y="2067352"/>
            <a:ext cx="3826849" cy="387365"/>
            <a:chOff x="2139525" y="1943806"/>
            <a:chExt cx="5102460" cy="5164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4512343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주문이 성공적으로 배송 되어야 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752171" y="3071084"/>
            <a:ext cx="4665217" cy="387365"/>
            <a:chOff x="2139525" y="3193802"/>
            <a:chExt cx="6220284" cy="516485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5630170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6</a:t>
              </a:r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52171" y="3572950"/>
            <a:ext cx="3826849" cy="387365"/>
            <a:chOff x="2139525" y="3818800"/>
            <a:chExt cx="5102460" cy="516485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4512343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차량의 적재 용량을 초과해서는 안된다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752172" y="4074816"/>
            <a:ext cx="5341685" cy="387366"/>
            <a:chOff x="2139525" y="4443798"/>
            <a:chExt cx="7122247" cy="516487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653213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하차지에서는 정해진 시간 창 안에서만 하차를 해야 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752171" y="4576683"/>
            <a:ext cx="4892844" cy="387366"/>
            <a:chOff x="2139523" y="5068797"/>
            <a:chExt cx="6523794" cy="516488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59336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하차지에서의 하차 작업에는 정해진 시간이 소요된다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752170" y="5078548"/>
            <a:ext cx="5840218" cy="387366"/>
            <a:chOff x="2139523" y="5693798"/>
            <a:chExt cx="7786957" cy="516488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71968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주문은 발생시점으로부터 </a:t>
              </a:r>
              <a:r>
                <a:rPr lang="en-US" altLang="ko-Kore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7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내에 배송이 완료되어야 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52172" y="2569218"/>
            <a:ext cx="5453894" cy="387365"/>
            <a:chOff x="2139525" y="2568804"/>
            <a:chExt cx="7271856" cy="516485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6681742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</a:t>
              </a:r>
              <a:r>
                <a:rPr kumimoji="1" lang="ko-Kore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7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90;p1"/>
          <p:cNvSpPr txBox="1">
            <a:spLocks noGrp="1"/>
          </p:cNvSpPr>
          <p:nvPr>
            <p:ph type="title"/>
          </p:nvPr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04339"/>
              </p:ext>
            </p:extLst>
          </p:nvPr>
        </p:nvGraphicFramePr>
        <p:xfrm>
          <a:off x="5102554" y="2573145"/>
          <a:ext cx="3465145" cy="1237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950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36772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72395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563073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528599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99852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</a:t>
                      </a:r>
                      <a:endParaRPr lang="en-US" altLang="ko-KR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Num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MaxCapa</a:t>
                      </a:r>
                      <a:endParaRPr lang="en-US" altLang="ko-KR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Start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Center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Fixed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Variable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2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VEH_2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32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VEH_3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5569"/>
              </p:ext>
            </p:extLst>
          </p:nvPr>
        </p:nvGraphicFramePr>
        <p:xfrm>
          <a:off x="5102554" y="4442283"/>
          <a:ext cx="3465144" cy="984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52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1375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741291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착지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ORD_1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O_314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7.89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ORD_2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O_650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２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2.66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4595596" y="2573145"/>
            <a:ext cx="403379" cy="1237256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</a:t>
            </a:r>
            <a:endParaRPr lang="en-US" altLang="ko-KR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4595596" y="4442283"/>
            <a:ext cx="403379" cy="984882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</a:t>
            </a:r>
            <a:endParaRPr lang="en-US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ore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628650" y="2392325"/>
            <a:ext cx="3863365" cy="314723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1498985" y="2260442"/>
            <a:ext cx="1773242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라우팅 문제</a:t>
            </a:r>
            <a:r>
              <a:rPr lang="en-US" altLang="ko-KR" sz="135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(VRP)</a:t>
            </a:r>
            <a:endParaRPr lang="ko-KR" altLang="en-US" sz="135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851131" y="2738962"/>
            <a:ext cx="309830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</a:t>
            </a:r>
            <a:endParaRPr lang="en-US" altLang="ko-KR" sz="13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851131" y="4332841"/>
            <a:ext cx="309830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851131" y="3071361"/>
            <a:ext cx="3611111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차량과 주문의 조합으로 해를 표현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차량이 최적 경로로 이동할 수 있는 주문 사이클을 배정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일반적으로 </a:t>
            </a:r>
            <a:r>
              <a:rPr lang="en-US" altLang="ko-Kore-KR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NP-Hard </a:t>
            </a: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문제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851129" y="4665240"/>
            <a:ext cx="333293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 찾는 것이 계산적으로 매우 어려운 문제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여러 휴리스틱 방법과 메타</a:t>
            </a:r>
            <a:r>
              <a:rPr lang="en-US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 방법을 활용</a:t>
            </a:r>
            <a:endParaRPr lang="en-US" altLang="ko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4595596" y="3770322"/>
            <a:ext cx="403379" cy="704754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6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65610" y="3651530"/>
              <a:ext cx="173594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설명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28650" y="1676400"/>
            <a:ext cx="7886700" cy="4450079"/>
            <a:chOff x="628650" y="1676398"/>
            <a:chExt cx="7886696" cy="4450077"/>
          </a:xfrm>
        </p:grpSpPr>
        <p:sp>
          <p:nvSpPr>
            <p:cNvPr id="104" name="직사각형 103"/>
            <p:cNvSpPr/>
            <p:nvPr/>
          </p:nvSpPr>
          <p:spPr>
            <a:xfrm>
              <a:off x="628650" y="1676398"/>
              <a:ext cx="7886696" cy="4450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07930" y="1960202"/>
              <a:ext cx="2799567" cy="340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B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ysClr val="windowText" lastClr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Raw data</a:t>
              </a:r>
              <a:endParaRPr lang="ko-KR" altLang="en-US" sz="13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07930" y="2375257"/>
              <a:ext cx="967635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od_matrix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39860" y="2375257"/>
              <a:ext cx="967635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vehicles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7235" y="2375257"/>
              <a:ext cx="760957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orders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40652" y="3869843"/>
              <a:ext cx="1019305" cy="338203"/>
            </a:xfrm>
            <a:prstGeom prst="rect">
              <a:avLst/>
            </a:prstGeom>
            <a:solidFill>
              <a:srgbClr val="70B1D9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INPUT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8429" y="3818408"/>
              <a:ext cx="1484334" cy="441066"/>
            </a:xfrm>
            <a:prstGeom prst="rect">
              <a:avLst/>
            </a:prstGeom>
            <a:solidFill>
              <a:srgbClr val="007BC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 가능해 찾기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81234" y="3818408"/>
              <a:ext cx="1484334" cy="441066"/>
            </a:xfrm>
            <a:prstGeom prst="rect">
              <a:avLst/>
            </a:prstGeom>
            <a:solidFill>
              <a:srgbClr val="007BC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해 개선 알고리즘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84040" y="3869843"/>
              <a:ext cx="1019305" cy="338203"/>
            </a:xfrm>
            <a:prstGeom prst="rect">
              <a:avLst/>
            </a:prstGeom>
            <a:solidFill>
              <a:srgbClr val="70B1D9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OUTPUT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1587673" y="2743196"/>
              <a:ext cx="0" cy="97917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226563" y="4043337"/>
              <a:ext cx="489204" cy="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457947" y="4043337"/>
              <a:ext cx="489204" cy="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4345059" y="4049390"/>
              <a:ext cx="489204" cy="0"/>
            </a:xfrm>
            <a:prstGeom prst="straightConnector1">
              <a:avLst/>
            </a:prstGeom>
            <a:ln w="38100">
              <a:solidFill>
                <a:srgbClr val="007BC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864314" y="3053050"/>
              <a:ext cx="1446724" cy="210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Preprocessing.py</a:t>
              </a:r>
              <a:endParaRPr lang="ko-KR" altLang="en-US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747037" y="1960203"/>
              <a:ext cx="2658160" cy="340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B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ysClr val="windowText" lastClr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Output data</a:t>
              </a:r>
              <a:endParaRPr lang="ko-KR" altLang="en-US" sz="13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183709" y="2375258"/>
              <a:ext cx="1221486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vehicle_result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737433" y="2375258"/>
              <a:ext cx="1320233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order_result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7508411" y="2743197"/>
              <a:ext cx="0" cy="97917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왼쪽 중괄호 115"/>
            <p:cNvSpPr/>
            <p:nvPr/>
          </p:nvSpPr>
          <p:spPr>
            <a:xfrm>
              <a:off x="5089057" y="4417377"/>
              <a:ext cx="65579" cy="444180"/>
            </a:xfrm>
            <a:prstGeom prst="leftBrace">
              <a:avLst>
                <a:gd name="adj1" fmla="val 56499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5020475" y="4259476"/>
              <a:ext cx="0" cy="38194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5080811" y="4363155"/>
              <a:ext cx="1783135" cy="579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5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가지 </a:t>
              </a:r>
              <a:r>
                <a:rPr lang="ko-KR" altLang="en-US" sz="11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휴리스틱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Simulated Annealing</a:t>
              </a:r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6" name="꺾인 연결선 15"/>
            <p:cNvCxnSpPr/>
            <p:nvPr/>
          </p:nvCxnSpPr>
          <p:spPr>
            <a:xfrm flipH="1">
              <a:off x="2778431" y="4153073"/>
              <a:ext cx="3587139" cy="9525"/>
            </a:xfrm>
            <a:prstGeom prst="bentConnector5">
              <a:avLst>
                <a:gd name="adj1" fmla="val -9378"/>
                <a:gd name="adj2" fmla="val 15260882"/>
                <a:gd name="adj3" fmla="val 108162"/>
              </a:avLst>
            </a:prstGeom>
            <a:ln w="38100">
              <a:solidFill>
                <a:srgbClr val="007BC2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677246" y="5494974"/>
              <a:ext cx="1890260" cy="292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차량</a:t>
              </a:r>
              <a:r>
                <a:rPr lang="en-US" altLang="ko-KR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3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위치＆시간</a:t>
              </a:r>
              <a:r>
                <a:rPr lang="en-US" altLang="ko-KR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업데이트</a:t>
              </a:r>
            </a:p>
          </p:txBody>
        </p:sp>
        <p:sp>
          <p:nvSpPr>
            <p:cNvPr id="73" name="왼쪽 중괄호 72"/>
            <p:cNvSpPr/>
            <p:nvPr/>
          </p:nvSpPr>
          <p:spPr>
            <a:xfrm>
              <a:off x="2928229" y="4324984"/>
              <a:ext cx="109610" cy="729611"/>
            </a:xfrm>
            <a:prstGeom prst="leftBrace">
              <a:avLst>
                <a:gd name="adj1" fmla="val 56499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2844407" y="4259476"/>
              <a:ext cx="0" cy="43952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997632" y="4292177"/>
              <a:ext cx="1783135" cy="83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터미널 지정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차량 지정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오더 할당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2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개요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2446" y="3043819"/>
            <a:ext cx="222689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할당된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주문이 많은 터미널부터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배정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12862"/>
              </p:ext>
            </p:extLst>
          </p:nvPr>
        </p:nvGraphicFramePr>
        <p:xfrm>
          <a:off x="952185" y="3395309"/>
          <a:ext cx="2276638" cy="1458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31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주문수</a:t>
                      </a: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952185" y="3688677"/>
            <a:ext cx="2276639" cy="29889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13985" y="2221287"/>
            <a:ext cx="856805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5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63784" y="3118224"/>
            <a:ext cx="140294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90574" y="3821152"/>
            <a:ext cx="840027" cy="31001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4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96" y="3300449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3330" y="3134195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958" y="4284221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4378135" y="376773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92304" y="364826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88313" y="4719244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1" name="구부러진 연결선 60"/>
          <p:cNvCxnSpPr>
            <a:stCxn id="46" idx="3"/>
            <a:endCxn id="42" idx="0"/>
          </p:cNvCxnSpPr>
          <p:nvPr/>
        </p:nvCxnSpPr>
        <p:spPr>
          <a:xfrm>
            <a:off x="5376886" y="3594796"/>
            <a:ext cx="933702" cy="226355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47" idx="3"/>
            <a:endCxn id="42" idx="3"/>
          </p:cNvCxnSpPr>
          <p:nvPr/>
        </p:nvCxnSpPr>
        <p:spPr>
          <a:xfrm rot="10800000" flipV="1">
            <a:off x="6730605" y="3428542"/>
            <a:ext cx="872729" cy="54761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48" idx="3"/>
            <a:endCxn id="42" idx="2"/>
          </p:cNvCxnSpPr>
          <p:nvPr/>
        </p:nvCxnSpPr>
        <p:spPr>
          <a:xfrm rot="10800000">
            <a:off x="6310591" y="4131171"/>
            <a:ext cx="587371" cy="447397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79492" y="3355191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71094" y="3224574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02271" y="4302056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94020" y="4326080"/>
            <a:ext cx="1402277" cy="678920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63786" y="5251366"/>
            <a:ext cx="435156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차량별로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터미널 도착 시간을 계산하여 </a:t>
            </a:r>
            <a:r>
              <a:rPr lang="ko-KR" altLang="en-US" sz="1125" dirty="0" smtClean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  <a:endParaRPr lang="en-US" altLang="ko-KR" sz="1125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도착 시간 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= free time + 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 위치에서 터미널까지 이동 시간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56660" y="3043819"/>
            <a:ext cx="5036820" cy="29104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28651" y="3118224"/>
            <a:ext cx="3188970" cy="20186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845" y="3302482"/>
            <a:ext cx="2955023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 배치가 끝난 후 차량의 </a:t>
            </a:r>
            <a:r>
              <a:rPr lang="en-US" altLang="ko-KR" sz="1125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free time </a:t>
            </a:r>
            <a:r>
              <a:rPr lang="ko-KR" altLang="en-US" sz="1125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</a:t>
            </a:r>
            <a:endParaRPr lang="en-US" altLang="ko-KR" sz="1125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6152" y="3578040"/>
            <a:ext cx="2931436" cy="139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 시작 시간 </a:t>
            </a:r>
            <a:r>
              <a:rPr lang="ko-KR" altLang="en-US" sz="1125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이전에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다음 배치 시작 시간으로 업데이트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2)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다음 배치 시작 시간 </a:t>
            </a:r>
            <a:r>
              <a:rPr lang="ko-KR" altLang="en-US" sz="1125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이후에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작업이 끝나는 시간으로 업데이트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7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3985" y="2221287"/>
            <a:ext cx="3948253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3784" y="3118224"/>
            <a:ext cx="140294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90574" y="3821152"/>
            <a:ext cx="840027" cy="31001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55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96" y="3300449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3330" y="3134195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958" y="4284221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378135" y="376773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92304" y="364826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88313" y="4719244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1" name="구부러진 연결선 60"/>
          <p:cNvCxnSpPr>
            <a:stCxn id="55" idx="3"/>
            <a:endCxn id="54" idx="0"/>
          </p:cNvCxnSpPr>
          <p:nvPr/>
        </p:nvCxnSpPr>
        <p:spPr>
          <a:xfrm>
            <a:off x="5376886" y="3594796"/>
            <a:ext cx="933702" cy="226355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56" idx="3"/>
            <a:endCxn id="54" idx="3"/>
          </p:cNvCxnSpPr>
          <p:nvPr/>
        </p:nvCxnSpPr>
        <p:spPr>
          <a:xfrm rot="10800000" flipV="1">
            <a:off x="6730605" y="3428542"/>
            <a:ext cx="872729" cy="54761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57" idx="3"/>
            <a:endCxn id="54" idx="2"/>
          </p:cNvCxnSpPr>
          <p:nvPr/>
        </p:nvCxnSpPr>
        <p:spPr>
          <a:xfrm rot="10800000">
            <a:off x="6310591" y="4131171"/>
            <a:ext cx="587371" cy="447397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79492" y="3355191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71094" y="3224574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02271" y="4302056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94020" y="4326080"/>
            <a:ext cx="1402277" cy="678920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63786" y="5251366"/>
            <a:ext cx="435156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차량별로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터미널 도착 시간을 계산하여 </a:t>
            </a:r>
            <a:r>
              <a:rPr lang="ko-KR" altLang="en-US" sz="1125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  <a:endParaRPr lang="en-US" altLang="ko-KR" sz="1125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도착 시간 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= free time + 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 위치에서 터미널까지 이동 시간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customXml/itemProps3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12599</TotalTime>
  <Words>1380</Words>
  <Application>Microsoft Office PowerPoint</Application>
  <PresentationFormat>화면 슬라이드 쇼(4:3)</PresentationFormat>
  <Paragraphs>385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Cambria Math</vt:lpstr>
      <vt:lpstr>Arial</vt:lpstr>
      <vt:lpstr>KoPub돋움체 Bold</vt:lpstr>
      <vt:lpstr>Times New Roman</vt:lpstr>
      <vt:lpstr>KoPubWorld돋움체 Medium</vt:lpstr>
      <vt:lpstr>KoPub돋움체 Medium</vt:lpstr>
      <vt:lpstr>Calibri Light</vt:lpstr>
      <vt:lpstr>Calibri</vt:lpstr>
      <vt:lpstr>KoPubWorld돋움체 Bold</vt:lpstr>
      <vt:lpstr>맑은 고딕</vt:lpstr>
      <vt:lpstr>Office 테마</vt:lpstr>
      <vt:lpstr>PowerPoint 프레젠테이션</vt:lpstr>
      <vt:lpstr>PowerPoint 프레젠테이션</vt:lpstr>
      <vt:lpstr>문제 상황 정의</vt:lpstr>
      <vt:lpstr>문제 상황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user</cp:lastModifiedBy>
  <cp:revision>249</cp:revision>
  <dcterms:created xsi:type="dcterms:W3CDTF">2022-03-28T12:13:30Z</dcterms:created>
  <dcterms:modified xsi:type="dcterms:W3CDTF">2023-08-31T18:00:05Z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